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4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33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4" r:id="rId20"/>
    <p:sldId id="332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81D"/>
    <a:srgbClr val="0000A0"/>
    <a:srgbClr val="881C1C"/>
    <a:srgbClr val="EC873F"/>
    <a:srgbClr val="4170C4"/>
    <a:srgbClr val="000087"/>
    <a:srgbClr val="861119"/>
    <a:srgbClr val="661023"/>
    <a:srgbClr val="751128"/>
    <a:srgbClr val="58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25" autoAdjust="0"/>
  </p:normalViewPr>
  <p:slideViewPr>
    <p:cSldViewPr snapToGrid="0" snapToObjects="1">
      <p:cViewPr varScale="1">
        <p:scale>
          <a:sx n="142" d="100"/>
          <a:sy n="142" d="100"/>
        </p:scale>
        <p:origin x="750" y="12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9144000" cy="51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20" y="316617"/>
            <a:ext cx="7316928" cy="482627"/>
          </a:xfrm>
        </p:spPr>
        <p:txBody>
          <a:bodyPr/>
          <a:lstStyle>
            <a:lvl1pPr>
              <a:defRPr>
                <a:solidFill>
                  <a:srgbClr val="861119"/>
                </a:solidFill>
                <a:latin typeface="Frutiger" panose="020B0500000000000000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7986032" cy="364107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>
                <a:latin typeface="Minion Pro" panose="02040503050306020203" pitchFamily="18" charset="0"/>
              </a:defRPr>
            </a:lvl1pPr>
            <a:lvl2pPr marL="573088" indent="-285750" defTabSz="455613">
              <a:defRPr sz="1600">
                <a:latin typeface="Minion Pro" panose="02040503050306020203" pitchFamily="18" charset="0"/>
              </a:defRPr>
            </a:lvl2pPr>
            <a:lvl3pPr marL="862013" indent="-228600">
              <a:defRPr sz="1600">
                <a:latin typeface="Minion Pro" panose="02040503050306020203" pitchFamily="18" charset="0"/>
              </a:defRPr>
            </a:lvl3pPr>
            <a:lvl4pPr marL="1139825" indent="-228600">
              <a:defRPr sz="1600">
                <a:latin typeface="Minion Pro" panose="02040503050306020203" pitchFamily="18" charset="0"/>
              </a:defRPr>
            </a:lvl4pPr>
            <a:lvl5pPr marL="1427163" indent="-228600">
              <a:defRPr sz="1400">
                <a:latin typeface="Minion Pro" panose="02040503050306020203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07" y="90277"/>
            <a:ext cx="1088021" cy="3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6720" y="316617"/>
            <a:ext cx="7316928" cy="48262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Frutiger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ern.ch/go/t6NV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865155/contributions/3645245/attachments/1951100/3238998/Inner_System_Barrel_Manifolding_11252019.ppt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Maroon Backdrop"/>
          <p:cNvSpPr/>
          <p:nvPr/>
        </p:nvSpPr>
        <p:spPr>
          <a:xfrm>
            <a:off x="3839083" y="3698609"/>
            <a:ext cx="5304917" cy="1444891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title="Maroon Backdrop"/>
          <p:cNvSpPr/>
          <p:nvPr/>
        </p:nvSpPr>
        <p:spPr>
          <a:xfrm>
            <a:off x="1" y="-27920"/>
            <a:ext cx="9144000" cy="1444891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193893" y="48194"/>
            <a:ext cx="5887679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ITk</a:t>
            </a:r>
            <a:r>
              <a:rPr lang="en-US" dirty="0" smtClean="0">
                <a:solidFill>
                  <a:schemeClr val="bg1"/>
                </a:solidFill>
              </a:rPr>
              <a:t> Cooling (AUW)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Pixel Inner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1787" y="3832988"/>
            <a:ext cx="4589783" cy="115416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Rafael Coelho Lopes de Sa</a:t>
            </a:r>
          </a:p>
          <a:p>
            <a:r>
              <a:rPr lang="en-US" sz="1600" b="1" dirty="0" err="1" smtClean="0">
                <a:solidFill>
                  <a:schemeClr val="bg1"/>
                </a:solidFill>
              </a:rPr>
              <a:t>Anirudh</a:t>
            </a:r>
            <a:r>
              <a:rPr lang="en-US" sz="1600" b="1" dirty="0" smtClean="0">
                <a:solidFill>
                  <a:schemeClr val="bg1"/>
                </a:solidFill>
              </a:rPr>
              <a:t> J. </a:t>
            </a:r>
            <a:r>
              <a:rPr lang="en-US" sz="1600" b="1" dirty="0" err="1" smtClean="0">
                <a:solidFill>
                  <a:schemeClr val="bg1"/>
                </a:solidFill>
              </a:rPr>
              <a:t>Uppal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With inputs from Allen Zhao, Grant Lloyd, Steven Welch, and Neal Hartman</a:t>
            </a:r>
          </a:p>
          <a:p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5021235" y="4818371"/>
            <a:ext cx="3925406" cy="2591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Apr 24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61" y="630281"/>
            <a:ext cx="19050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quality in the barrel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3861582"/>
            <a:ext cx="7986032" cy="758128"/>
          </a:xfrm>
        </p:spPr>
        <p:txBody>
          <a:bodyPr/>
          <a:lstStyle/>
          <a:p>
            <a:r>
              <a:rPr lang="en-US" sz="1600" dirty="0" smtClean="0"/>
              <a:t>ID for L1 stave evaporator in safe region</a:t>
            </a:r>
          </a:p>
          <a:p>
            <a:r>
              <a:rPr lang="en-US" sz="1600" dirty="0" smtClean="0"/>
              <a:t>ID for L0 stave closer to instability region (2.3mm was chosen based on market availability and may be re-evaluated)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811" y="1004098"/>
            <a:ext cx="3664801" cy="2719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8875" y="783643"/>
            <a:ext cx="169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L1 staves (ID=3mm)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8" y="1045253"/>
            <a:ext cx="3669095" cy="266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2856" y="796980"/>
            <a:ext cx="190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L0 staves (ID=2.3mm)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86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Barrel manifold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5632340" cy="3641072"/>
          </a:xfrm>
        </p:spPr>
        <p:txBody>
          <a:bodyPr/>
          <a:lstStyle/>
          <a:p>
            <a:r>
              <a:rPr lang="en-US" sz="1600" dirty="0" smtClean="0"/>
              <a:t>L1 and L0 stave branches are </a:t>
            </a:r>
            <a:r>
              <a:rPr lang="en-US" sz="1600" dirty="0" err="1" smtClean="0"/>
              <a:t>manifolded</a:t>
            </a:r>
            <a:r>
              <a:rPr lang="en-US" sz="1600" dirty="0" smtClean="0"/>
              <a:t> close to PP1</a:t>
            </a:r>
          </a:p>
          <a:p>
            <a:r>
              <a:rPr lang="en-US" sz="1600" dirty="0" smtClean="0"/>
              <a:t>We simulate a half-cylinder barrel manifold:</a:t>
            </a:r>
          </a:p>
          <a:p>
            <a:pPr lvl="1"/>
            <a:r>
              <a:rPr lang="en-US" sz="1400" dirty="0" smtClean="0"/>
              <a:t>(2x) 5 L1 stave 3mm evaporators in series and 1.2mm/2.7m capillaries </a:t>
            </a:r>
          </a:p>
          <a:p>
            <a:pPr lvl="1"/>
            <a:r>
              <a:rPr lang="en-US" sz="1400" dirty="0" smtClean="0"/>
              <a:t>(2x) 3 L0 stave 2.3mm evaporators in series and 0.8mm/2.7m capillaries.</a:t>
            </a:r>
          </a:p>
          <a:p>
            <a:r>
              <a:rPr lang="en-US" sz="1600" dirty="0" smtClean="0"/>
              <a:t>Total 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flow in barrel PP1 connection 17.4 g/s (in each direction).</a:t>
            </a:r>
          </a:p>
          <a:p>
            <a:r>
              <a:rPr lang="en-US" sz="1600" dirty="0" smtClean="0"/>
              <a:t>Small changes in flows</a:t>
            </a:r>
            <a:r>
              <a:rPr lang="en-US" sz="1600" dirty="0"/>
              <a:t>.</a:t>
            </a:r>
            <a:r>
              <a:rPr lang="en-US" sz="1600" dirty="0" smtClean="0"/>
              <a:t> Total </a:t>
            </a:r>
            <a:r>
              <a:rPr lang="en-US" sz="1600" dirty="0" err="1" smtClean="0"/>
              <a:t>dP</a:t>
            </a:r>
            <a:r>
              <a:rPr lang="en-US" sz="1600" dirty="0" smtClean="0"/>
              <a:t> = 8.9 bar with multiline simulation (done here more to validate multiline simulation algorithm, to be honest).</a:t>
            </a:r>
          </a:p>
          <a:p>
            <a:pPr lvl="1"/>
            <a:r>
              <a:rPr lang="en-US" sz="1400" dirty="0" smtClean="0"/>
              <a:t>Of course, this is not the 10 bar in the requirements.</a:t>
            </a:r>
          </a:p>
          <a:p>
            <a:pPr lvl="1"/>
            <a:r>
              <a:rPr lang="en-US" sz="1400" dirty="0" smtClean="0"/>
              <a:t>But given uncertainties in the design, this is enough to provide necessary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16"/>
          <a:stretch/>
        </p:blipFill>
        <p:spPr>
          <a:xfrm>
            <a:off x="5721724" y="1210152"/>
            <a:ext cx="3273909" cy="23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7819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cooling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5106030" cy="3641072"/>
          </a:xfrm>
        </p:spPr>
        <p:txBody>
          <a:bodyPr/>
          <a:lstStyle/>
          <a:p>
            <a:r>
              <a:rPr lang="en-US" sz="1600" dirty="0" smtClean="0"/>
              <a:t>Different strategy. Each local support on a manifold branch. Capillary length fixed by mechanical/integration design (72 cm). </a:t>
            </a:r>
          </a:p>
          <a:p>
            <a:r>
              <a:rPr lang="en-US" sz="1600" dirty="0" smtClean="0"/>
              <a:t>The power dissipated in each branch can vary wildly (from 224W in R0/1 coupled ring to 84W in R0.5 intermediate ring). Very difficult to find common dimensions for evaporators and capillaries.</a:t>
            </a:r>
          </a:p>
          <a:p>
            <a:r>
              <a:rPr lang="en-US" sz="1600" dirty="0" smtClean="0"/>
              <a:t>Number of local supports on each QS varies:</a:t>
            </a:r>
          </a:p>
          <a:p>
            <a:pPr lvl="1"/>
            <a:r>
              <a:rPr lang="en-US" sz="1400" dirty="0" smtClean="0"/>
              <a:t>Q1: 4 R0/1, 2R0.5, 2R1</a:t>
            </a:r>
          </a:p>
          <a:p>
            <a:pPr lvl="1"/>
            <a:r>
              <a:rPr lang="en-US" sz="1400" dirty="0" smtClean="0"/>
              <a:t>Q2: </a:t>
            </a:r>
            <a:r>
              <a:rPr lang="en-US" sz="1400" dirty="0"/>
              <a:t>4 R0/1, 2R0.5, 2R1</a:t>
            </a:r>
          </a:p>
          <a:p>
            <a:pPr lvl="1"/>
            <a:r>
              <a:rPr lang="en-US" sz="1400" dirty="0" smtClean="0"/>
              <a:t>Q3: </a:t>
            </a:r>
            <a:r>
              <a:rPr lang="en-US" sz="1400" dirty="0"/>
              <a:t>4 R0/1, </a:t>
            </a:r>
            <a:r>
              <a:rPr lang="en-US" sz="1400" dirty="0" smtClean="0"/>
              <a:t>1R0.5</a:t>
            </a:r>
            <a:r>
              <a:rPr lang="en-US" sz="1400" dirty="0"/>
              <a:t>, 2R1</a:t>
            </a:r>
          </a:p>
          <a:p>
            <a:pPr lvl="1"/>
            <a:r>
              <a:rPr lang="en-US" sz="1400" dirty="0" smtClean="0"/>
              <a:t>Q4: 3 R0/1</a:t>
            </a:r>
            <a:r>
              <a:rPr lang="en-US" sz="1400" dirty="0"/>
              <a:t>, </a:t>
            </a:r>
            <a:r>
              <a:rPr lang="en-US" sz="1400" dirty="0" smtClean="0"/>
              <a:t>1R0.5</a:t>
            </a:r>
            <a:r>
              <a:rPr lang="en-US" sz="1400" dirty="0"/>
              <a:t>, 2R1</a:t>
            </a:r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43" y="599220"/>
            <a:ext cx="2409682" cy="2214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2282" y="2873836"/>
            <a:ext cx="194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Diagram from Steven Welch (Oklahoma State)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845"/>
          <a:stretch/>
        </p:blipFill>
        <p:spPr>
          <a:xfrm>
            <a:off x="3145072" y="3240321"/>
            <a:ext cx="2205598" cy="1608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0670" y="3516195"/>
            <a:ext cx="218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A1/C1  17.6 + 17.6 = 35.2 g/s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0670" y="3830974"/>
            <a:ext cx="218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A2/C2  8.8 + 8.8 = 17.4 g/s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432" y="4145753"/>
            <a:ext cx="218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A3/C3  16.7 + 13.9 = 30.6 g/s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0983" y="3644464"/>
            <a:ext cx="179922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[CO2 flow in each PP1 </a:t>
            </a:r>
            <a:r>
              <a:rPr lang="en-US" sz="1200" dirty="0" err="1" smtClean="0">
                <a:solidFill>
                  <a:schemeClr val="accent1"/>
                </a:solidFill>
                <a:latin typeface="Minion Pro" panose="02040503050306020203" pitchFamily="18" charset="0"/>
              </a:rPr>
              <a:t>feedthrought</a:t>
            </a:r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 used for thermo-fluidic modeling]</a:t>
            </a:r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76669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R0/1 (coupled ring)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We use the same evaporator as for the L0 stave: ID = 2.3mm</a:t>
            </a:r>
          </a:p>
          <a:p>
            <a:r>
              <a:rPr lang="en-US" sz="1600" dirty="0" smtClean="0"/>
              <a:t>Capillary always non-insulated (but negligible effect) with ID=0.65mm. Again, large </a:t>
            </a:r>
            <a:r>
              <a:rPr lang="en-US" sz="1600" dirty="0" err="1" smtClean="0"/>
              <a:t>dP</a:t>
            </a:r>
            <a:r>
              <a:rPr lang="en-US" sz="1600" dirty="0" smtClean="0"/>
              <a:t> dependence with ID.</a:t>
            </a:r>
          </a:p>
          <a:p>
            <a:pPr lvl="1"/>
            <a:r>
              <a:rPr lang="en-US" sz="1400" dirty="0" smtClean="0"/>
              <a:t>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(0.6mm) = 17.2 bar,  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(0.65mm) = 8.95 bar.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5" y="2219806"/>
            <a:ext cx="3041577" cy="212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67" y="2249914"/>
            <a:ext cx="3041690" cy="2044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30" y="2249914"/>
            <a:ext cx="2115635" cy="2084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502" y="4361430"/>
            <a:ext cx="698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Difference in CO2 temperature on each side of R0/1-0 ring ~ 1</a:t>
            </a:r>
            <a:r>
              <a:rPr lang="en-US" sz="1200" baseline="30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o</a:t>
            </a:r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C</a:t>
            </a:r>
          </a:p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Difference in HTC: ~ 5kW/m</a:t>
            </a:r>
            <a:r>
              <a:rPr lang="en-US" sz="1200" baseline="30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2</a:t>
            </a:r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K</a:t>
            </a:r>
          </a:p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Need to propagate this observation to conductive simulation to evaluate temperature difference in the sensors. </a:t>
            </a:r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285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Coupled ring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11CA2-DF6E-2949-A0E9-00500D54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62" y="713679"/>
            <a:ext cx="3447599" cy="273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955" y="3522338"/>
                <a:ext cx="3506705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accent1"/>
                    </a:solidFill>
                    <a:latin typeface="Minion Pro" panose="02040503050306020203" pitchFamily="18" charset="0"/>
                  </a:rPr>
                  <a:t>This is a very old model, but serves the purpose.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accent1"/>
                    </a:solidFill>
                    <a:latin typeface="Minion Pro" panose="02040503050306020203" pitchFamily="18" charset="0"/>
                  </a:rPr>
                  <a:t>The rings are integrated from low to high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400" dirty="0" smtClean="0">
                    <a:solidFill>
                      <a:schemeClr val="accent1"/>
                    </a:solidFill>
                    <a:latin typeface="Minion Pro" panose="02040503050306020203" pitchFamily="18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accent1"/>
                    </a:solidFill>
                    <a:latin typeface="Minion Pro" panose="02040503050306020203" pitchFamily="18" charset="0"/>
                  </a:rPr>
                  <a:t>The first two rings on a QS are very close (as close as 1.2cm)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chemeClr val="accent1"/>
                    </a:solidFill>
                    <a:latin typeface="Minion Pro" panose="02040503050306020203" pitchFamily="18" charset="0"/>
                  </a:rPr>
                  <a:t>No space for a welding head.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800" dirty="0">
                  <a:solidFill>
                    <a:schemeClr val="accent1"/>
                  </a:solidFill>
                  <a:latin typeface="Minion Pro" panose="02040503050306020203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55" y="3522338"/>
                <a:ext cx="3506705" cy="1508105"/>
              </a:xfrm>
              <a:prstGeom prst="rect">
                <a:avLst/>
              </a:prstGeom>
              <a:blipFill>
                <a:blip r:embed="rId3"/>
                <a:stretch>
                  <a:fillRect l="-348" t="-810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7"/>
            <a:ext cx="4698236" cy="3709737"/>
          </a:xfrm>
        </p:spPr>
        <p:txBody>
          <a:bodyPr/>
          <a:lstStyle/>
          <a:p>
            <a:r>
              <a:rPr lang="en-US" sz="1600" dirty="0" smtClean="0"/>
              <a:t>The first coupled ring may need its own distribution.</a:t>
            </a:r>
          </a:p>
          <a:p>
            <a:r>
              <a:rPr lang="en-US" sz="1600" dirty="0" smtClean="0"/>
              <a:t>Very similar behavior with</a:t>
            </a:r>
          </a:p>
          <a:p>
            <a:pPr lvl="1"/>
            <a:r>
              <a:rPr lang="en-US" sz="1400" dirty="0" smtClean="0"/>
              <a:t>Capillary ID = 0.9mm</a:t>
            </a:r>
          </a:p>
          <a:p>
            <a:pPr lvl="1"/>
            <a:r>
              <a:rPr lang="en-US" sz="1400" dirty="0" smtClean="0"/>
              <a:t>Length = 2.7m</a:t>
            </a:r>
            <a:r>
              <a:rPr lang="en-US" sz="1200" dirty="0" smtClean="0"/>
              <a:t> </a:t>
            </a:r>
          </a:p>
          <a:p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78" y="1331622"/>
            <a:ext cx="2020577" cy="1783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21" y="2397369"/>
            <a:ext cx="3589780" cy="24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7771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1 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No surprises here, but can’t use the same capillary as coupled ring</a:t>
            </a:r>
            <a:r>
              <a:rPr lang="en-US" sz="1600" dirty="0"/>
              <a:t> </a:t>
            </a:r>
            <a:r>
              <a:rPr lang="en-US" sz="1600" dirty="0" smtClean="0"/>
              <a:t>if welding points are exactly the same (current design).</a:t>
            </a:r>
          </a:p>
          <a:p>
            <a:r>
              <a:rPr lang="en-US" sz="1600" dirty="0" smtClean="0"/>
              <a:t>ID = 0.6mm, length = 72cm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92" y="1914277"/>
            <a:ext cx="3854647" cy="2602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1" y="1914277"/>
            <a:ext cx="3847863" cy="260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0217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Evaporators for endcaps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15" y="1646683"/>
            <a:ext cx="3030278" cy="2147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8309" y="3973888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R1 ring, evaporator ID=2.3mm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OK</a:t>
            </a:r>
            <a:endParaRPr lang="en-US" sz="800" dirty="0">
              <a:solidFill>
                <a:srgbClr val="76881D"/>
              </a:solidFill>
              <a:latin typeface="Minion Pro" panose="020405030503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" y="1646683"/>
            <a:ext cx="2983935" cy="21942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373" y="3973888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R0/1 ring, evaporator ID=2.3mm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OK</a:t>
            </a:r>
            <a:endParaRPr lang="en-US" sz="800" dirty="0">
              <a:solidFill>
                <a:srgbClr val="76881D"/>
              </a:solidFill>
              <a:latin typeface="Minion Pro" panose="020405030503060202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91" y="1646683"/>
            <a:ext cx="2803907" cy="20421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3351" y="3957764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R0.5 ring, evaporator ID=2.3mm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 </a:t>
            </a:r>
            <a:r>
              <a:rPr lang="en-US" sz="1200" dirty="0" smtClean="0">
                <a:solidFill>
                  <a:schemeClr val="accent4"/>
                </a:solidFill>
                <a:latin typeface="Minion Pro" panose="02040503050306020203" pitchFamily="18" charset="0"/>
              </a:rPr>
              <a:t>NOT OK</a:t>
            </a:r>
            <a:endParaRPr lang="en-US" sz="800" dirty="0">
              <a:solidFill>
                <a:schemeClr val="accent4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4342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Evaporators for endcaps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15" y="1646683"/>
            <a:ext cx="3030278" cy="2147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8309" y="3973888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R1 ring, evaporator ID=2.3mm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OK</a:t>
            </a:r>
            <a:endParaRPr lang="en-US" sz="800" dirty="0">
              <a:solidFill>
                <a:srgbClr val="76881D"/>
              </a:solidFill>
              <a:latin typeface="Minion Pro" panose="020405030503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" y="1646683"/>
            <a:ext cx="2983935" cy="21942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373" y="3973888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R0/1 ring, evaporator ID=2.3mm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OK</a:t>
            </a:r>
            <a:endParaRPr lang="en-US" sz="800" dirty="0">
              <a:solidFill>
                <a:srgbClr val="76881D"/>
              </a:solidFill>
              <a:latin typeface="Minion Pro" panose="0204050305030602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93" y="1646683"/>
            <a:ext cx="2882875" cy="2099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63351" y="3957764"/>
            <a:ext cx="292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R0.5 ring, evaporator ID=1.5mm</a:t>
            </a:r>
          </a:p>
          <a:p>
            <a:pPr algn="ctr"/>
            <a:r>
              <a:rPr lang="en-US" sz="1200" dirty="0" smtClean="0">
                <a:solidFill>
                  <a:srgbClr val="76881D"/>
                </a:solidFill>
                <a:latin typeface="Minion Pro" panose="02040503050306020203" pitchFamily="18" charset="0"/>
              </a:rPr>
              <a:t> OK</a:t>
            </a:r>
            <a:endParaRPr lang="en-US" sz="800" dirty="0">
              <a:solidFill>
                <a:srgbClr val="76881D"/>
              </a:solidFill>
              <a:latin typeface="Minion Pro" panose="02040503050306020203" pitchFamily="18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7986032" cy="3641072"/>
          </a:xfrm>
        </p:spPr>
        <p:txBody>
          <a:bodyPr/>
          <a:lstStyle/>
          <a:p>
            <a:r>
              <a:rPr lang="en-US" sz="1600" dirty="0" smtClean="0"/>
              <a:t>The R0.5 intermediate ring will require smaller evaporators.</a:t>
            </a:r>
          </a:p>
          <a:p>
            <a:r>
              <a:rPr lang="en-US" sz="1600" dirty="0" smtClean="0"/>
              <a:t>Design still to be prepared.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436645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Endcap manifold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978638"/>
            <a:ext cx="5135984" cy="3641072"/>
          </a:xfrm>
        </p:spPr>
        <p:txBody>
          <a:bodyPr/>
          <a:lstStyle/>
          <a:p>
            <a:r>
              <a:rPr lang="en-US" sz="1600" dirty="0" smtClean="0"/>
              <a:t>Endcap manifold based on a supply and return tubes modeled with ID=3mm and without heat exchange between them.</a:t>
            </a:r>
          </a:p>
          <a:p>
            <a:pPr lvl="1"/>
            <a:r>
              <a:rPr lang="en-US" sz="1400" dirty="0" smtClean="0"/>
              <a:t>Pressure drop on spigots and elbows not modelled</a:t>
            </a:r>
          </a:p>
          <a:p>
            <a:r>
              <a:rPr lang="en-US" sz="1600" dirty="0" smtClean="0"/>
              <a:t>Model only the 4 R0/1, 2R0.5, 2R1 case:</a:t>
            </a:r>
          </a:p>
          <a:p>
            <a:pPr lvl="1"/>
            <a:r>
              <a:rPr lang="en-US" sz="1200" dirty="0" smtClean="0"/>
              <a:t>R0/1, evaporator ID = 2.3mm, capillary ID = 0.65mm</a:t>
            </a:r>
          </a:p>
          <a:p>
            <a:pPr lvl="1"/>
            <a:r>
              <a:rPr lang="en-US" sz="1200" dirty="0" smtClean="0"/>
              <a:t>R1, evaporator ID = 2.3mm, capillary ID = 0.6mm</a:t>
            </a:r>
          </a:p>
          <a:p>
            <a:pPr lvl="1"/>
            <a:r>
              <a:rPr lang="en-US" sz="1200" dirty="0" smtClean="0"/>
              <a:t>R0.5, evaporator ID = 1.5mm, capillary ID = 0.45mm</a:t>
            </a:r>
          </a:p>
          <a:p>
            <a:r>
              <a:rPr lang="en-US" sz="1600" dirty="0" smtClean="0"/>
              <a:t>Once again, few changes. Total </a:t>
            </a:r>
            <a:r>
              <a:rPr lang="en-US" sz="1600" dirty="0" err="1" smtClean="0"/>
              <a:t>dP</a:t>
            </a:r>
            <a:r>
              <a:rPr lang="en-US" sz="1600" dirty="0" smtClean="0"/>
              <a:t> = 7.6 bar </a:t>
            </a:r>
          </a:p>
          <a:p>
            <a:pPr lvl="1"/>
            <a:r>
              <a:rPr lang="en-US" sz="1200" dirty="0" smtClean="0"/>
              <a:t>Close to 10bar given the uncertainties in the model</a:t>
            </a:r>
          </a:p>
          <a:p>
            <a:pPr lvl="1"/>
            <a:r>
              <a:rPr lang="en-US" sz="1200" dirty="0" smtClean="0"/>
              <a:t>Will become more precise as model develops.</a:t>
            </a:r>
          </a:p>
          <a:p>
            <a:r>
              <a:rPr lang="en-US" sz="1600" dirty="0" smtClean="0"/>
              <a:t>As in the case of the barrel, no surprise (in the simulation) when branches are connected in the manifold.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704" y="978638"/>
            <a:ext cx="3356604" cy="2496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3908" y="3501376"/>
            <a:ext cx="2302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Diagram from Allen Zhao (ANL)</a:t>
            </a:r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83878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Thermo-fluidic demonstrator plans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The current plan of the Pixel Inner System community is to break the thermo-fluidic in two parts.</a:t>
            </a:r>
          </a:p>
          <a:p>
            <a:r>
              <a:rPr lang="en-US" sz="1600" dirty="0" smtClean="0"/>
              <a:t>First part (in time for Pixel Local Support FDR):</a:t>
            </a:r>
          </a:p>
          <a:p>
            <a:pPr lvl="1"/>
            <a:r>
              <a:rPr lang="en-US" sz="1400" dirty="0" smtClean="0"/>
              <a:t>Test of </a:t>
            </a:r>
            <a:r>
              <a:rPr lang="en-US" sz="1400" dirty="0" err="1" smtClean="0"/>
              <a:t>dP</a:t>
            </a:r>
            <a:r>
              <a:rPr lang="en-US" sz="1400" dirty="0" smtClean="0"/>
              <a:t> in capillary + evaporator system. For the barrel, this almost everything because of the daisy-chaining of staves. For the endcap, less so.</a:t>
            </a:r>
          </a:p>
          <a:p>
            <a:pPr lvl="1"/>
            <a:r>
              <a:rPr lang="en-US" sz="1400" dirty="0" smtClean="0"/>
              <a:t>The purpose is to validate capillary design with realistic conditions (elbows, connections, </a:t>
            </a:r>
            <a:r>
              <a:rPr lang="en-US" sz="1400" dirty="0" err="1" smtClean="0"/>
              <a:t>etc</a:t>
            </a:r>
            <a:r>
              <a:rPr lang="en-US" sz="1400" dirty="0" smtClean="0"/>
              <a:t>).</a:t>
            </a:r>
          </a:p>
          <a:p>
            <a:r>
              <a:rPr lang="en-US" sz="1600" dirty="0" smtClean="0"/>
              <a:t>Second part (in time for Pixel Global Mechanics FDR):</a:t>
            </a:r>
          </a:p>
          <a:p>
            <a:pPr lvl="1"/>
            <a:r>
              <a:rPr lang="en-US" sz="1400" dirty="0" smtClean="0"/>
              <a:t>Test of full manifolds (as suggested by CERN cooling group).</a:t>
            </a:r>
          </a:p>
          <a:p>
            <a:pPr lvl="1"/>
            <a:r>
              <a:rPr lang="en-US" sz="1400" dirty="0" smtClean="0"/>
              <a:t>The purpose is to validate the manifold design.</a:t>
            </a:r>
          </a:p>
          <a:p>
            <a:r>
              <a:rPr lang="en-US" sz="1600" dirty="0" smtClean="0"/>
              <a:t>Separation in two phases basically driven by availability of resources in the Inner System community.</a:t>
            </a:r>
            <a:endParaRPr lang="en-US" sz="1800" dirty="0" smtClean="0"/>
          </a:p>
          <a:p>
            <a:pPr lvl="1"/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206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847164"/>
            <a:ext cx="8636256" cy="3772545"/>
          </a:xfrm>
        </p:spPr>
        <p:txBody>
          <a:bodyPr/>
          <a:lstStyle/>
          <a:p>
            <a:r>
              <a:rPr lang="en-US" sz="1600" dirty="0" smtClean="0"/>
              <a:t>Cooling requirements in the Pixel Inner System are set by the following:</a:t>
            </a:r>
          </a:p>
          <a:p>
            <a:pPr marL="630238" lvl="1" indent="-342900">
              <a:buFont typeface="+mj-lt"/>
              <a:buAutoNum type="arabicPeriod"/>
            </a:pPr>
            <a:r>
              <a:rPr lang="en-US" sz="1400" dirty="0" smtClean="0"/>
              <a:t>Runaway temperature of the sensor</a:t>
            </a:r>
          </a:p>
          <a:p>
            <a:pPr marL="630238" lvl="1" indent="-342900">
              <a:buFont typeface="+mj-lt"/>
              <a:buAutoNum type="arabicPeriod"/>
            </a:pPr>
            <a:r>
              <a:rPr lang="en-US" sz="1400" dirty="0" smtClean="0"/>
              <a:t>Allowed current into front-end chip </a:t>
            </a:r>
          </a:p>
          <a:p>
            <a:pPr marL="630238" lvl="1" indent="-342900">
              <a:buFont typeface="+mj-lt"/>
              <a:buAutoNum type="arabicPeriod"/>
            </a:pPr>
            <a:r>
              <a:rPr lang="en-US" sz="1400" dirty="0" smtClean="0"/>
              <a:t>Temperature on front-end chip</a:t>
            </a:r>
            <a:r>
              <a:rPr lang="en-US" sz="1200" dirty="0" smtClean="0"/>
              <a:t> </a:t>
            </a:r>
            <a:r>
              <a:rPr lang="en-US" sz="1400" dirty="0" smtClean="0"/>
              <a:t>(under discussion)</a:t>
            </a:r>
            <a:endParaRPr lang="en-US" sz="1200" dirty="0" smtClean="0"/>
          </a:p>
          <a:p>
            <a:r>
              <a:rPr lang="en-US" sz="1600" dirty="0" smtClean="0"/>
              <a:t>For the Pixel Inner System, item (2.) is usually the limiting factor. </a:t>
            </a:r>
            <a:r>
              <a:rPr lang="en-US" sz="1600" dirty="0"/>
              <a:t>O</a:t>
            </a:r>
            <a:r>
              <a:rPr lang="en-US" sz="1600" dirty="0" smtClean="0"/>
              <a:t>ngoing discussions to set the exact requirement.</a:t>
            </a:r>
          </a:p>
          <a:p>
            <a:r>
              <a:rPr lang="en-US" sz="1600" dirty="0" smtClean="0"/>
              <a:t>The modeling is done in two parts:</a:t>
            </a:r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Thermo-electrical FEA model to describe heat flow from sensor to coolant</a:t>
            </a:r>
          </a:p>
          <a:p>
            <a:pPr lvl="1">
              <a:buFont typeface="+mj-lt"/>
              <a:buAutoNum type="arabicPeriod"/>
            </a:pPr>
            <a:r>
              <a:rPr lang="en-US" sz="1400" dirty="0" smtClean="0"/>
              <a:t>Thermo-fluidic model to describe heat absorption by the coolant and flow properties. Also important to model pressure drop in capillary and evaporator (targeting 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 ~ 10bar and capillary </a:t>
            </a:r>
            <a:r>
              <a:rPr lang="en-US" sz="1400" dirty="0" err="1" smtClean="0"/>
              <a:t>dP</a:t>
            </a:r>
            <a:r>
              <a:rPr lang="en-US" sz="1400" dirty="0" smtClean="0"/>
              <a:t> ~ 8bar)</a:t>
            </a:r>
          </a:p>
          <a:p>
            <a:r>
              <a:rPr lang="en-US" sz="1600" dirty="0" smtClean="0"/>
              <a:t>This talk focuses on the thermo-fluidic modeling</a:t>
            </a:r>
          </a:p>
          <a:p>
            <a:pPr lvl="1"/>
            <a:r>
              <a:rPr lang="en-US" sz="1400" dirty="0" smtClean="0"/>
              <a:t>The most recent update with the Inner System thermo-electrical simulation </a:t>
            </a:r>
            <a:r>
              <a:rPr lang="en-US" sz="1400" dirty="0"/>
              <a:t>is </a:t>
            </a:r>
            <a:r>
              <a:rPr lang="en-US" sz="1400" dirty="0" smtClean="0"/>
              <a:t>here: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cern.ch/go/t6NV</a:t>
            </a:r>
            <a:r>
              <a:rPr lang="en-US" sz="1400" dirty="0" smtClean="0"/>
              <a:t>  </a:t>
            </a:r>
          </a:p>
          <a:p>
            <a:pPr lvl="1"/>
            <a:r>
              <a:rPr lang="en-US" sz="1400" dirty="0" smtClean="0"/>
              <a:t>Here we focus on the region between PP1, not outside.</a:t>
            </a:r>
          </a:p>
          <a:p>
            <a:pPr lvl="1"/>
            <a:r>
              <a:rPr lang="en-US" sz="1400" dirty="0" smtClean="0"/>
              <a:t>Most of the results present here were obtained to guide design. There are details to be updated. I tried to highlight them when relevant.</a:t>
            </a:r>
          </a:p>
        </p:txBody>
      </p:sp>
    </p:spTree>
    <p:extLst>
      <p:ext uri="{BB962C8B-B14F-4D97-AF65-F5344CB8AC3E}">
        <p14:creationId xmlns:p14="http://schemas.microsoft.com/office/powerpoint/2010/main" val="423611713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86720" y="985362"/>
                <a:ext cx="7986032" cy="3641072"/>
              </a:xfrm>
            </p:spPr>
            <p:txBody>
              <a:bodyPr/>
              <a:lstStyle/>
              <a:p>
                <a:r>
                  <a:rPr lang="en-US" sz="1600" dirty="0" smtClean="0"/>
                  <a:t>Several rounds of thermo-fluidic simulation have been performed for the Inner System to guide the cooling design.</a:t>
                </a:r>
              </a:p>
              <a:p>
                <a:r>
                  <a:rPr lang="en-US" sz="1600" dirty="0" smtClean="0"/>
                  <a:t>The simulations have known imperfections and the results are very sensitive to some parameters of the system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a</a:t>
                </a:r>
                <a:r>
                  <a:rPr lang="en-US" sz="1600" dirty="0" smtClean="0"/>
                  <a:t> thermo-fluidic demonstrator is necessary.</a:t>
                </a:r>
              </a:p>
              <a:p>
                <a:pPr lvl="1"/>
                <a:r>
                  <a:rPr lang="en-US" sz="1400" dirty="0" smtClean="0"/>
                  <a:t>Work slightly delayed due to COVID, but still in our plans.</a:t>
                </a:r>
              </a:p>
              <a:p>
                <a:r>
                  <a:rPr lang="en-US" sz="1600" dirty="0" smtClean="0"/>
                  <a:t>We plan begin to assemble our demonstrator later this year or early next year.</a:t>
                </a:r>
              </a:p>
              <a:p>
                <a:r>
                  <a:rPr lang="en-US" sz="1600" dirty="0" smtClean="0"/>
                  <a:t>More realistic version of simulations can be performed as design becomes more mature</a:t>
                </a:r>
              </a:p>
              <a:p>
                <a:pPr lvl="1"/>
                <a:r>
                  <a:rPr lang="en-US" sz="1400" dirty="0" smtClean="0"/>
                  <a:t>Simulations provide important input for designers, but feedback is equally important.</a:t>
                </a:r>
              </a:p>
              <a:p>
                <a:r>
                  <a:rPr lang="en-US" sz="1600" dirty="0" smtClean="0"/>
                  <a:t>Results of the thermo-fluidic simulations presented here are being included in conductive thermo-electric simulation for complete assessment of the thermal performance of the Pixel Inner System local supports.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86720" y="985362"/>
                <a:ext cx="7986032" cy="3641072"/>
              </a:xfrm>
              <a:blipFill>
                <a:blip r:embed="rId2"/>
                <a:stretch>
                  <a:fillRect l="-305" t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87925" y="4349821"/>
            <a:ext cx="152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THANK YOU</a:t>
            </a:r>
            <a:endParaRPr lang="en-US" sz="16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291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Local Supports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The Pixel Inner System has a large number of mechanical structures with quite different heat load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3" y="1556693"/>
            <a:ext cx="6536321" cy="2484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4076" y="1445559"/>
            <a:ext cx="961465" cy="28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4285" y="1889312"/>
            <a:ext cx="1702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* The models and layout shown here are outdated, but the changes are small.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004" y="4008905"/>
            <a:ext cx="1552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Total power (used for thermo-fluidic modeling) per local support</a:t>
            </a:r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0124" y="4192553"/>
            <a:ext cx="8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L1 stave: 135W/LS</a:t>
            </a:r>
            <a:endParaRPr lang="en-US" sz="12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4904" y="4192376"/>
            <a:ext cx="8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L0 stave: 67W/LS</a:t>
            </a:r>
            <a:endParaRPr lang="en-US" sz="12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8388" y="4192553"/>
            <a:ext cx="8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R1 ring: 224W/LS</a:t>
            </a:r>
            <a:endParaRPr lang="en-US" sz="12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906" y="4192375"/>
            <a:ext cx="8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R0/1 ring: 274W/LS</a:t>
            </a:r>
            <a:endParaRPr lang="en-US" sz="12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4076" y="4192553"/>
            <a:ext cx="8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R0.5 ring: 84W/LS</a:t>
            </a:r>
            <a:endParaRPr lang="en-US" sz="12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4285" y="2839354"/>
            <a:ext cx="1741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* Additional rings for luminosity monitors with very low power usage.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4285" y="3793461"/>
            <a:ext cx="1741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* </a:t>
            </a:r>
            <a:r>
              <a:rPr lang="en-US" sz="1400" b="1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Numbers here obtained with 0.7 W/cm</a:t>
            </a:r>
            <a:r>
              <a:rPr lang="en-US" sz="1400" b="1" baseline="300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2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2536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Cooling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 smtClean="0"/>
              <a:t>The large number of different structures make the cooling strategy challenging since different solutions are necessary. The diagram below shows a high level diagram of the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" y="1669212"/>
            <a:ext cx="6207770" cy="281447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774060" y="1669212"/>
            <a:ext cx="2369940" cy="2814472"/>
          </a:xfrm>
          <a:prstGeom prst="rect">
            <a:avLst/>
          </a:prstGeom>
        </p:spPr>
        <p:txBody>
          <a:bodyPr vert="horz"/>
          <a:lstStyle>
            <a:lvl1pPr marL="228600" indent="-227013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1pPr>
            <a:lvl2pPr marL="573088" indent="-285750" algn="l" defTabSz="455613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2pPr>
            <a:lvl3pPr marL="862013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4pPr>
            <a:lvl5pPr marL="142716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3 connections in each PP1.</a:t>
            </a:r>
          </a:p>
          <a:p>
            <a:r>
              <a:rPr lang="en-US" sz="1400" dirty="0" smtClean="0"/>
              <a:t>Pixel Inner System built in quarter (shells). Cooling in half (cylinders)</a:t>
            </a:r>
          </a:p>
          <a:p>
            <a:r>
              <a:rPr lang="en-US" sz="1400" dirty="0" smtClean="0"/>
              <a:t>Barrel staves receive coolant in series.</a:t>
            </a:r>
          </a:p>
          <a:p>
            <a:r>
              <a:rPr lang="en-US" sz="1400" dirty="0" smtClean="0"/>
              <a:t>Endcap rings receive coolant in parallel.</a:t>
            </a:r>
          </a:p>
          <a:p>
            <a:r>
              <a:rPr lang="en-US" sz="1400" dirty="0" smtClean="0"/>
              <a:t>Cross-flow in the barrel.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720" y="4524780"/>
            <a:ext cx="620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Diagram copied from Allen Zhao (ANL)</a:t>
            </a:r>
          </a:p>
          <a:p>
            <a:r>
              <a:rPr lang="en-US" sz="800" dirty="0">
                <a:solidFill>
                  <a:schemeClr val="accent1"/>
                </a:solidFill>
                <a:latin typeface="Minion Pro" panose="02040503050306020203" pitchFamily="18" charset="0"/>
                <a:hlinkClick r:id="rId3"/>
              </a:rPr>
              <a:t>https://</a:t>
            </a:r>
            <a:r>
              <a:rPr lang="en-US" sz="800" dirty="0" smtClean="0">
                <a:solidFill>
                  <a:schemeClr val="accent1"/>
                </a:solidFill>
                <a:latin typeface="Minion Pro" panose="02040503050306020203" pitchFamily="18" charset="0"/>
                <a:hlinkClick r:id="rId3"/>
              </a:rPr>
              <a:t>indico.cern.ch/event/865155/contributions/3645245/attachments/1951100/3238998/Inner_System_Barrel_Manifolding_11252019.pptx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6764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Barrel cooling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86720" y="978638"/>
                <a:ext cx="4487561" cy="3641072"/>
              </a:xfrm>
            </p:spPr>
            <p:txBody>
              <a:bodyPr/>
              <a:lstStyle/>
              <a:p>
                <a:r>
                  <a:rPr lang="en-US" sz="1600" dirty="0" smtClean="0"/>
                  <a:t>Why a series (daisy-chain) distribution in the barrel?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Higher heat per branch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higher coolant flow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larger evaporator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better heat extraction by conduction. Takes a hit from reduced HTC, but more efficient conduction greatly improves the design (especially for L1 stave)</a:t>
                </a:r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Single distribution tube over endcap quarter shell which can also serve as capillary. These capillaries have larger diameter and are safer.</a:t>
                </a:r>
              </a:p>
              <a:p>
                <a:pPr lvl="2"/>
                <a:r>
                  <a:rPr lang="en-US" sz="1400" dirty="0" smtClean="0">
                    <a:solidFill>
                      <a:srgbClr val="0000A0"/>
                    </a:solidFill>
                  </a:rPr>
                  <a:t>Tray on QS for tubes has 14.5 x 18.1mm</a:t>
                </a:r>
                <a:endParaRPr lang="en-US" sz="1400" dirty="0">
                  <a:solidFill>
                    <a:srgbClr val="0000A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Evaporator diameters are basically defined by integration constraints (upper limit) and thermo-fluidic constraints (lower limit)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86720" y="978638"/>
                <a:ext cx="4487561" cy="3641072"/>
              </a:xfrm>
              <a:blipFill>
                <a:blip r:embed="rId2"/>
                <a:stretch>
                  <a:fillRect l="-543" t="-670" r="-1493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32" y="799245"/>
            <a:ext cx="3453247" cy="2350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0796" y="3162492"/>
            <a:ext cx="238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Diagram from Grant Lloyd (SLAC)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37332" y="3551290"/>
            <a:ext cx="28187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inion Pro" panose="02040503050306020203" pitchFamily="18" charset="0"/>
              </a:rPr>
              <a:t>L1 stave evaporator ID: 3.0mm</a:t>
            </a:r>
          </a:p>
          <a:p>
            <a:r>
              <a:rPr lang="en-US" sz="1400" dirty="0" smtClean="0">
                <a:latin typeface="Minion Pro" panose="02040503050306020203" pitchFamily="18" charset="0"/>
              </a:rPr>
              <a:t>(5 staves in series)</a:t>
            </a:r>
          </a:p>
          <a:p>
            <a:endParaRPr lang="en-US" sz="1400" dirty="0" smtClean="0">
              <a:latin typeface="Minion Pro" panose="02040503050306020203" pitchFamily="18" charset="0"/>
            </a:endParaRPr>
          </a:p>
          <a:p>
            <a:r>
              <a:rPr lang="en-US" sz="1400" dirty="0" smtClean="0">
                <a:latin typeface="Minion Pro" panose="02040503050306020203" pitchFamily="18" charset="0"/>
              </a:rPr>
              <a:t>L0 stave evaporator ID: 2.3mm</a:t>
            </a:r>
          </a:p>
          <a:p>
            <a:r>
              <a:rPr lang="en-US" sz="1400" dirty="0" smtClean="0">
                <a:latin typeface="Minion Pro" panose="02040503050306020203" pitchFamily="18" charset="0"/>
              </a:rPr>
              <a:t>(3 staves in series)</a:t>
            </a:r>
            <a:endParaRPr lang="en-US" sz="1400" dirty="0"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911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and demonstrator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3136" y="978638"/>
            <a:ext cx="5485089" cy="2097432"/>
          </a:xfrm>
        </p:spPr>
        <p:txBody>
          <a:bodyPr/>
          <a:lstStyle/>
          <a:p>
            <a:r>
              <a:rPr lang="en-US" sz="1600" dirty="0" smtClean="0"/>
              <a:t>Simulations performed with private code very similar to </a:t>
            </a:r>
            <a:r>
              <a:rPr lang="en-US" sz="1600" dirty="0" err="1" smtClean="0"/>
              <a:t>CoBra</a:t>
            </a:r>
            <a:endParaRPr lang="en-US" sz="1600" dirty="0" smtClean="0"/>
          </a:p>
          <a:p>
            <a:pPr lvl="1"/>
            <a:r>
              <a:rPr lang="en-US" dirty="0" smtClean="0"/>
              <a:t>1D model simulated with </a:t>
            </a:r>
            <a:r>
              <a:rPr lang="en-US" dirty="0" err="1" smtClean="0"/>
              <a:t>Thome</a:t>
            </a:r>
            <a:r>
              <a:rPr lang="en-US" dirty="0" smtClean="0"/>
              <a:t> correlations</a:t>
            </a:r>
          </a:p>
          <a:p>
            <a:pPr lvl="1"/>
            <a:r>
              <a:rPr lang="en-US" dirty="0" smtClean="0"/>
              <a:t>No modeling of tube roughness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modeling of elbow connectors</a:t>
            </a:r>
          </a:p>
          <a:p>
            <a:r>
              <a:rPr lang="en-US" sz="1600" dirty="0" smtClean="0"/>
              <a:t>CO</a:t>
            </a:r>
            <a:r>
              <a:rPr lang="en-US" sz="1600" baseline="-3000" dirty="0" smtClean="0"/>
              <a:t>2</a:t>
            </a:r>
            <a:r>
              <a:rPr lang="en-US" sz="1600" dirty="0" smtClean="0"/>
              <a:t> “set” temperature: -35oC (not -40oC… maybe relevant given the heat exchanger discussion… to be updated)</a:t>
            </a:r>
          </a:p>
          <a:p>
            <a:r>
              <a:rPr lang="en-US" sz="1600" dirty="0" smtClean="0"/>
              <a:t>Flow in each branch: 1g/s per 100W</a:t>
            </a:r>
          </a:p>
          <a:p>
            <a:endParaRPr lang="en-US" sz="1600" dirty="0" smtClean="0"/>
          </a:p>
          <a:p>
            <a:pPr marL="28733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97" y="978638"/>
            <a:ext cx="3487837" cy="1809904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43135" y="3375211"/>
            <a:ext cx="8664525" cy="1450481"/>
          </a:xfrm>
          <a:prstGeom prst="rect">
            <a:avLst/>
          </a:prstGeom>
        </p:spPr>
        <p:txBody>
          <a:bodyPr vert="horz"/>
          <a:lstStyle>
            <a:lvl1pPr marL="228600" indent="-227013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1pPr>
            <a:lvl2pPr marL="573088" indent="-285750" algn="l" defTabSz="455613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2pPr>
            <a:lvl3pPr marL="862013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6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4pPr>
            <a:lvl5pPr marL="142716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0000"/>
                </a:solidFill>
                <a:latin typeface="Minion Pro" panose="02040503050306020203" pitchFamily="18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Simulations extended to manifolds</a:t>
            </a:r>
          </a:p>
          <a:p>
            <a:r>
              <a:rPr lang="en-US" sz="1600" dirty="0" smtClean="0"/>
              <a:t>No thermo-fluidic demonstrator performed yet for Pixel Inner System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resources to prepare demonstrator before the several Local Support prototypes are ready (prototypes 19-0, 19-1, and 19-2)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Currently scheduled for later this year. But COVID closures will have an impact on these plans.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9681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L0 staves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7" y="799245"/>
            <a:ext cx="2977416" cy="208281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9426" y="978638"/>
            <a:ext cx="4473326" cy="3709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Capillary </a:t>
            </a:r>
            <a:endParaRPr lang="en-US" sz="1600" dirty="0" smtClean="0"/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ID </a:t>
            </a:r>
            <a:r>
              <a:rPr lang="en-US" sz="1400" dirty="0"/>
              <a:t>= </a:t>
            </a:r>
            <a:r>
              <a:rPr lang="en-US" sz="1400" dirty="0" smtClean="0"/>
              <a:t>0.8mm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dirty="0" smtClean="0"/>
              <a:t>L</a:t>
            </a:r>
            <a:r>
              <a:rPr lang="en-US" sz="1400" dirty="0" smtClean="0"/>
              <a:t>ength </a:t>
            </a:r>
            <a:r>
              <a:rPr lang="en-US" sz="1400" dirty="0"/>
              <a:t>= 2.7m (full QS)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Environmental temp = -10oC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Exhaust tube ID = </a:t>
            </a:r>
            <a:r>
              <a:rPr lang="en-US" sz="1600" dirty="0" smtClean="0"/>
              <a:t>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Capillaries </a:t>
            </a:r>
            <a:r>
              <a:rPr lang="en-US" sz="1600" dirty="0"/>
              <a:t>only absorb </a:t>
            </a:r>
            <a:r>
              <a:rPr lang="en-US" sz="1600" dirty="0" smtClean="0"/>
              <a:t>heat from convection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Very little dependence on environmental temperature.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Little dependence on whether or not capillary is insulated.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sensitive to capillary ID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(ID=0.75mm) = 12.1 bar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(ID=0.8mm) = 7.2 bar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7" y="2882054"/>
            <a:ext cx="3032849" cy="2080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7294" y="911403"/>
            <a:ext cx="20577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ATTENTION: The simulations presented here have 2-phase already in the beginning of the capillary. This will be fixed soon.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7248" y="3630706"/>
            <a:ext cx="1532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ATTENTION 2: We will not try to fine tune the 10 bar here. The dimensions of the system are still too open.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1737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L1 staves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9426" y="978638"/>
            <a:ext cx="4473326" cy="3709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Capillary </a:t>
            </a:r>
            <a:endParaRPr lang="en-US" sz="1600" dirty="0" smtClean="0"/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ID </a:t>
            </a:r>
            <a:r>
              <a:rPr lang="en-US" sz="1400" dirty="0"/>
              <a:t>= </a:t>
            </a:r>
            <a:r>
              <a:rPr lang="en-US" sz="1400" dirty="0" smtClean="0"/>
              <a:t>1.2mm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dirty="0" smtClean="0"/>
              <a:t>L</a:t>
            </a:r>
            <a:r>
              <a:rPr lang="en-US" sz="1400" dirty="0" smtClean="0"/>
              <a:t>ength </a:t>
            </a:r>
            <a:r>
              <a:rPr lang="en-US" sz="1400" dirty="0"/>
              <a:t>= 2.7m (full QS)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Environmental temp = -10oC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Exhaust tube ID = </a:t>
            </a:r>
            <a:r>
              <a:rPr lang="en-US" sz="1600" dirty="0" smtClean="0"/>
              <a:t>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Capillaries </a:t>
            </a:r>
            <a:r>
              <a:rPr lang="en-US" sz="1600" dirty="0"/>
              <a:t>only absorb </a:t>
            </a:r>
            <a:r>
              <a:rPr lang="en-US" sz="1600" dirty="0" smtClean="0"/>
              <a:t>heat from convection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Very little dependence on environmental temperature.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Little dependence on whether or not capillary is insulated.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sensitive to capillary ID and length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(ID=1.1mm) = 18.6 bar</a:t>
            </a:r>
          </a:p>
          <a:p>
            <a:pPr marL="630238" lvl="1">
              <a:buFont typeface="Arial" panose="020B0604020202020204" pitchFamily="34" charset="0"/>
              <a:buChar char="•"/>
            </a:pPr>
            <a:r>
              <a:rPr lang="en-US" sz="1400" dirty="0" smtClean="0"/>
              <a:t>Total </a:t>
            </a:r>
            <a:r>
              <a:rPr lang="en-US" sz="1400" dirty="0" err="1" smtClean="0"/>
              <a:t>dP</a:t>
            </a:r>
            <a:r>
              <a:rPr lang="en-US" sz="1400" dirty="0" smtClean="0"/>
              <a:t>(ID=1.2mm) = 9.5 bar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8" y="831435"/>
            <a:ext cx="2973274" cy="2050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0"/>
          <a:stretch/>
        </p:blipFill>
        <p:spPr>
          <a:xfrm>
            <a:off x="400049" y="2882054"/>
            <a:ext cx="3013223" cy="20585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49888" y="978638"/>
            <a:ext cx="205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NOTE: It is possible to use the same capillary as the L0 stave (ID=0.8mm) if length is reduced.</a:t>
            </a:r>
            <a:endParaRPr lang="en-US" sz="8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endParaRPr lang="en-US" sz="8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4301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capillary for L1 staves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1" y="983581"/>
            <a:ext cx="6457256" cy="3704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618" y="1455691"/>
            <a:ext cx="20577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We can have both L0 and L1 capillaries with ID=0.8mm by reducing the L1 capillary. </a:t>
            </a:r>
          </a:p>
          <a:p>
            <a:endParaRPr lang="en-US" sz="1400" dirty="0" smtClean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2.7m for L0 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0.4m for L1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This particular configuration has not been simulated yet.</a:t>
            </a:r>
          </a:p>
          <a:p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Minion Pro" panose="02040503050306020203" pitchFamily="18" charset="0"/>
              </a:rPr>
              <a:t>Need more inputs from system designers.</a:t>
            </a:r>
            <a:endParaRPr lang="en-US" sz="1400" dirty="0">
              <a:solidFill>
                <a:schemeClr val="accent1"/>
              </a:solidFill>
              <a:latin typeface="Minion Pro" panose="02040503050306020203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74885" y="2255910"/>
            <a:ext cx="2699238" cy="487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74885" y="2567354"/>
            <a:ext cx="3086100" cy="17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86910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ass_Amherst_powerpoint_template1" id="{E697506D-01F2-4D3C-8F0C-3EFEDF20AAEB}" vid="{6E5EA699-4EDF-4C74-B8F3-5B3B59E0A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UMass_Amherst_powerpoint_template2</Template>
  <TotalTime>9526</TotalTime>
  <Words>1824</Words>
  <Application>Microsoft Office PowerPoint</Application>
  <PresentationFormat>On-screen Show (16:9)</PresentationFormat>
  <Paragraphs>211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Frutiger</vt:lpstr>
      <vt:lpstr>Minion Pro</vt:lpstr>
      <vt:lpstr>Office Theme</vt:lpstr>
      <vt:lpstr>Title Slide</vt:lpstr>
      <vt:lpstr>Requirements</vt:lpstr>
      <vt:lpstr>Pixel Local Supports</vt:lpstr>
      <vt:lpstr>Cooling design</vt:lpstr>
      <vt:lpstr>Barrel cooling design</vt:lpstr>
      <vt:lpstr>Simulations and demonstrator</vt:lpstr>
      <vt:lpstr>Result for L0 staves</vt:lpstr>
      <vt:lpstr>Result for L1 staves</vt:lpstr>
      <vt:lpstr>Reduced capillary for L1 staves</vt:lpstr>
      <vt:lpstr>Flow quality in the barrel</vt:lpstr>
      <vt:lpstr>Barrel manifold</vt:lpstr>
      <vt:lpstr>Endcap cooling design</vt:lpstr>
      <vt:lpstr>Results for R0/1 (coupled ring)</vt:lpstr>
      <vt:lpstr>Coupled ring integration</vt:lpstr>
      <vt:lpstr>R1 Ring</vt:lpstr>
      <vt:lpstr>Evaporators for endcaps</vt:lpstr>
      <vt:lpstr>Evaporators for endcaps</vt:lpstr>
      <vt:lpstr>Endcap manifold</vt:lpstr>
      <vt:lpstr>Thermo-fluidic demonstrator plans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Rafael Coelho Lopes de Sa</dc:creator>
  <cp:lastModifiedBy>Rafael Lopes de Sa</cp:lastModifiedBy>
  <cp:revision>297</cp:revision>
  <dcterms:created xsi:type="dcterms:W3CDTF">2019-11-09T20:32:34Z</dcterms:created>
  <dcterms:modified xsi:type="dcterms:W3CDTF">2020-04-24T11:00:34Z</dcterms:modified>
</cp:coreProperties>
</file>